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16" r:id="rId3"/>
    <p:sldId id="315" r:id="rId4"/>
    <p:sldId id="314" r:id="rId5"/>
    <p:sldId id="280" r:id="rId6"/>
    <p:sldId id="273" r:id="rId7"/>
    <p:sldId id="274" r:id="rId8"/>
    <p:sldId id="275" r:id="rId9"/>
    <p:sldId id="276" r:id="rId10"/>
    <p:sldId id="277" r:id="rId11"/>
    <p:sldId id="281" r:id="rId12"/>
    <p:sldId id="282" r:id="rId13"/>
    <p:sldId id="317" r:id="rId14"/>
  </p:sldIdLst>
  <p:sldSz cx="12192000" cy="6858000"/>
  <p:notesSz cx="6797675" cy="987425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11" autoAdjust="0"/>
    <p:restoredTop sz="88355" autoAdjust="0"/>
  </p:normalViewPr>
  <p:slideViewPr>
    <p:cSldViewPr snapToGrid="0">
      <p:cViewPr varScale="1">
        <p:scale>
          <a:sx n="82" d="100"/>
          <a:sy n="82" d="100"/>
        </p:scale>
        <p:origin x="75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427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427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2024/6/25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1" y="9378824"/>
            <a:ext cx="2945659" cy="49542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427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427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2024/6/25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542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2024/6/25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2024/6/25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2024/6/25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2024/6/25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2024/6/25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2024/6/25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2024/6/25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2024/6/25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2024/6/25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2024/6/25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2024/6/25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2024/6/25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2024/6/25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2F46wh22jw&amp;feature=youtu.b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638550" y="1752600"/>
            <a:ext cx="7485063" cy="1828800"/>
          </a:xfrm>
        </p:spPr>
        <p:txBody>
          <a:bodyPr rtlCol="0"/>
          <a:lstStyle/>
          <a:p>
            <a:pPr algn="r" rtl="0"/>
            <a:r>
              <a:rPr lang="zh-TW" altLang="en-US" dirty="0">
                <a:latin typeface="Salesforce Sans"/>
                <a:sym typeface="Salesforce Sans"/>
              </a:rPr>
              <a:t>如何建立正向校園氛圍</a:t>
            </a:r>
            <a:br>
              <a:rPr lang="en-US" altLang="zh-TW" dirty="0">
                <a:latin typeface="Salesforce Sans"/>
                <a:sym typeface="Salesforce Sans"/>
              </a:rPr>
            </a:br>
            <a:r>
              <a:rPr lang="en-US" altLang="zh-TW" dirty="0">
                <a:latin typeface="Salesforce Sans"/>
                <a:sym typeface="Salesforce Sans"/>
              </a:rPr>
              <a:t>--</a:t>
            </a:r>
            <a:r>
              <a:rPr lang="zh-TW" altLang="en-US" dirty="0">
                <a:latin typeface="Salesforce Sans"/>
                <a:sym typeface="Salesforce Sans"/>
              </a:rPr>
              <a:t>強化學生支援網絡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125262" y="3846350"/>
            <a:ext cx="6858002" cy="914400"/>
          </a:xfrm>
        </p:spPr>
        <p:txBody>
          <a:bodyPr rtlCol="0">
            <a:normAutofit fontScale="92500" lnSpcReduction="20000"/>
          </a:bodyPr>
          <a:lstStyle/>
          <a:p>
            <a:pPr algn="r"/>
            <a:r>
              <a:rPr lang="zh-TW" altLang="en-US" dirty="0"/>
              <a:t>郭啟晉先生</a:t>
            </a:r>
          </a:p>
          <a:p>
            <a:pPr algn="r"/>
            <a:r>
              <a:rPr lang="zh-TW" altLang="en-US" dirty="0"/>
              <a:t>香港城市大學 正向教育研究室</a:t>
            </a:r>
          </a:p>
          <a:p>
            <a:pPr algn="r"/>
            <a:r>
              <a:rPr lang="zh-TW" altLang="en-US" dirty="0"/>
              <a:t>服務督導</a:t>
            </a:r>
          </a:p>
          <a:p>
            <a:pPr algn="r"/>
            <a:endParaRPr lang="zh-TW" altLang="en-US" dirty="0">
              <a:latin typeface="Salesforce Sans"/>
              <a:sym typeface="Salesforce Sans"/>
            </a:endParaRPr>
          </a:p>
          <a:p>
            <a:pPr algn="r" rtl="0"/>
            <a:endParaRPr lang="zh-TW" altLang="en-US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正面成就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sz="2800" dirty="0"/>
              <a:t>重新界定「成就」</a:t>
            </a:r>
            <a:endParaRPr lang="en-US" altLang="zh-TW" sz="2800" dirty="0"/>
          </a:p>
          <a:p>
            <a:r>
              <a:rPr lang="zh-TW" altLang="en-US" sz="2800" dirty="0"/>
              <a:t>重新認識「挫折」和「失敗」</a:t>
            </a:r>
            <a:endParaRPr lang="en-US" altLang="zh-TW" sz="2800" dirty="0"/>
          </a:p>
          <a:p>
            <a:r>
              <a:rPr lang="zh-TW" altLang="en-US" sz="2800" dirty="0"/>
              <a:t>從細微處去欣賞自己的「成長」</a:t>
            </a:r>
            <a:endParaRPr lang="en-US" altLang="zh-TW" sz="2800" dirty="0"/>
          </a:p>
          <a:p>
            <a:r>
              <a:rPr lang="zh-TW" altLang="en-US" sz="2800" dirty="0"/>
              <a:t>多點去肯定自己的「成功」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75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身心健康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培養健康生活</a:t>
            </a:r>
            <a:endParaRPr lang="en-US" altLang="zh-TW" sz="2800" dirty="0"/>
          </a:p>
          <a:p>
            <a:r>
              <a:rPr lang="zh-TW" altLang="en-US" sz="2800" dirty="0"/>
              <a:t>強化內在和外在資源，以增強抗逆能力</a:t>
            </a:r>
            <a:endParaRPr lang="en-US" altLang="zh-TW" sz="2800" dirty="0"/>
          </a:p>
          <a:p>
            <a:r>
              <a:rPr lang="zh-TW" altLang="en-US" sz="2800" dirty="0"/>
              <a:t>自我關懷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2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實務工作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5214" y="1524000"/>
            <a:ext cx="10058400" cy="5029199"/>
          </a:xfrm>
        </p:spPr>
        <p:txBody>
          <a:bodyPr numCol="2">
            <a:noAutofit/>
          </a:bodyPr>
          <a:lstStyle/>
          <a:p>
            <a:r>
              <a:rPr lang="zh-TW" altLang="en-US" dirty="0"/>
              <a:t>教職員層面</a:t>
            </a:r>
            <a:endParaRPr lang="en-US" altLang="zh-TW" dirty="0"/>
          </a:p>
          <a:p>
            <a:pPr lvl="1"/>
            <a:r>
              <a:rPr lang="zh-TW" altLang="en-US" dirty="0"/>
              <a:t>老師培訓工作坊 </a:t>
            </a:r>
            <a:r>
              <a:rPr lang="en-US" altLang="zh-TW" dirty="0"/>
              <a:t>(</a:t>
            </a:r>
            <a:r>
              <a:rPr lang="zh-TW" altLang="en-US" dirty="0"/>
              <a:t>長版</a:t>
            </a:r>
            <a:r>
              <a:rPr lang="en-US" altLang="zh-TW" dirty="0"/>
              <a:t>/</a:t>
            </a:r>
            <a:r>
              <a:rPr lang="zh-TW" altLang="en-US" dirty="0"/>
              <a:t>短版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備課會和觀課</a:t>
            </a:r>
            <a:endParaRPr lang="en-US" altLang="zh-TW" dirty="0"/>
          </a:p>
          <a:p>
            <a:pPr lvl="1"/>
            <a:r>
              <a:rPr lang="zh-TW" altLang="en-US" dirty="0"/>
              <a:t>支援人員培訓工作坊</a:t>
            </a:r>
            <a:endParaRPr lang="en-US" altLang="zh-TW" dirty="0"/>
          </a:p>
          <a:p>
            <a:r>
              <a:rPr lang="zh-TW" altLang="en-US" dirty="0"/>
              <a:t>家長層面</a:t>
            </a:r>
            <a:endParaRPr lang="en-US" altLang="zh-TW" dirty="0"/>
          </a:p>
          <a:p>
            <a:pPr lvl="1"/>
            <a:r>
              <a:rPr lang="zh-TW" altLang="en-US" dirty="0"/>
              <a:t>家長迎新講座</a:t>
            </a:r>
            <a:endParaRPr lang="en-US" altLang="zh-TW" dirty="0"/>
          </a:p>
          <a:p>
            <a:pPr lvl="1"/>
            <a:r>
              <a:rPr lang="zh-TW" altLang="en-US" dirty="0"/>
              <a:t>家長工作坊 </a:t>
            </a:r>
            <a:r>
              <a:rPr lang="en-US" altLang="zh-TW" dirty="0"/>
              <a:t>(</a:t>
            </a:r>
            <a:r>
              <a:rPr lang="zh-TW" altLang="en-US" dirty="0"/>
              <a:t>早場</a:t>
            </a:r>
            <a:r>
              <a:rPr lang="en-US" altLang="zh-TW" dirty="0"/>
              <a:t>/</a:t>
            </a:r>
            <a:r>
              <a:rPr lang="zh-TW" altLang="en-US" dirty="0"/>
              <a:t>夜場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親子活動</a:t>
            </a:r>
            <a:r>
              <a:rPr lang="en-US" altLang="zh-TW" dirty="0"/>
              <a:t>(</a:t>
            </a:r>
            <a:r>
              <a:rPr lang="zh-TW" altLang="en-US" dirty="0"/>
              <a:t>為明日回憶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學生層面</a:t>
            </a:r>
            <a:endParaRPr lang="en-US" altLang="zh-TW" dirty="0"/>
          </a:p>
          <a:p>
            <a:pPr lvl="1"/>
            <a:r>
              <a:rPr lang="zh-TW" altLang="en-US" dirty="0"/>
              <a:t>班級經營課 </a:t>
            </a:r>
            <a:endParaRPr lang="en-US" altLang="zh-TW" dirty="0"/>
          </a:p>
          <a:p>
            <a:pPr lvl="1"/>
            <a:r>
              <a:rPr lang="zh-TW" altLang="en-US" dirty="0"/>
              <a:t>週會</a:t>
            </a:r>
            <a:endParaRPr lang="en-US" altLang="zh-TW" dirty="0"/>
          </a:p>
          <a:p>
            <a:pPr lvl="1"/>
            <a:r>
              <a:rPr lang="zh-TW" altLang="en-US" dirty="0"/>
              <a:t>性格強項體驗活動</a:t>
            </a:r>
            <a:endParaRPr lang="en-US" altLang="zh-TW" dirty="0"/>
          </a:p>
          <a:p>
            <a:pPr lvl="1"/>
            <a:r>
              <a:rPr lang="zh-TW" altLang="en-US" dirty="0"/>
              <a:t>快樂打氣包 </a:t>
            </a:r>
            <a:endParaRPr lang="en-US" altLang="zh-TW" dirty="0"/>
          </a:p>
          <a:p>
            <a:r>
              <a:rPr lang="zh-TW" altLang="en-US" dirty="0"/>
              <a:t>校園氛圍</a:t>
            </a:r>
            <a:endParaRPr lang="en-US" altLang="zh-TW" dirty="0"/>
          </a:p>
          <a:p>
            <a:pPr lvl="1"/>
            <a:r>
              <a:rPr lang="zh-TW" altLang="en-US" dirty="0"/>
              <a:t>校園環境 </a:t>
            </a:r>
            <a:r>
              <a:rPr lang="en-US" altLang="zh-TW" dirty="0"/>
              <a:t>(</a:t>
            </a:r>
            <a:r>
              <a:rPr lang="zh-TW" altLang="en-US" dirty="0"/>
              <a:t>性格強項卡</a:t>
            </a:r>
            <a:r>
              <a:rPr lang="en-US" altLang="zh-TW" dirty="0"/>
              <a:t>/</a:t>
            </a:r>
            <a:r>
              <a:rPr lang="zh-TW" altLang="en-US" dirty="0"/>
              <a:t>給自己的獎杯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學校政策 </a:t>
            </a:r>
            <a:r>
              <a:rPr lang="en-US" altLang="zh-TW" dirty="0"/>
              <a:t>(</a:t>
            </a:r>
            <a:r>
              <a:rPr lang="zh-TW" altLang="en-US" dirty="0"/>
              <a:t>生日便服禮遇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課外活動 </a:t>
            </a:r>
            <a:r>
              <a:rPr lang="en-US" altLang="zh-TW" dirty="0">
                <a:hlinkClick r:id="rId2"/>
              </a:rPr>
              <a:t>(</a:t>
            </a:r>
            <a:r>
              <a:rPr lang="zh-TW" altLang="en-US" dirty="0">
                <a:hlinkClick r:id="rId2"/>
              </a:rPr>
              <a:t>決戰一分鐘</a:t>
            </a:r>
            <a:r>
              <a:rPr lang="en-US" altLang="zh-TW" dirty="0">
                <a:hlinkClick r:id="rId2"/>
              </a:rPr>
              <a:t>/</a:t>
            </a:r>
            <a:r>
              <a:rPr lang="zh-TW" altLang="en-US" dirty="0">
                <a:hlinkClick r:id="rId2"/>
              </a:rPr>
              <a:t>勵言雋語</a:t>
            </a:r>
            <a:r>
              <a:rPr lang="en-US" altLang="zh-TW" dirty="0">
                <a:hlinkClick r:id="rId2"/>
              </a:rPr>
              <a:t>)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8926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4FB8B8-7128-E822-7351-B384C7B20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144" y="1123720"/>
            <a:ext cx="8119431" cy="2457680"/>
          </a:xfrm>
        </p:spPr>
        <p:txBody>
          <a:bodyPr anchor="b">
            <a:normAutofit/>
          </a:bodyPr>
          <a:lstStyle/>
          <a:p>
            <a:r>
              <a:rPr lang="zh-TW" altLang="en-US" sz="3600" dirty="0"/>
              <a:t>幸運的人，可以用童年療癒自己的一生</a:t>
            </a:r>
            <a:br>
              <a:rPr lang="en-US" altLang="zh-TW" sz="3600" dirty="0"/>
            </a:br>
            <a:r>
              <a:rPr lang="zh-TW" altLang="en-US" sz="3600" dirty="0"/>
              <a:t>不幸的人，可能用一生治癒自己的童年</a:t>
            </a:r>
            <a:endParaRPr lang="zh-HK" altLang="en-US" sz="36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CE00911-1371-63FE-90DD-A4D480F3E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7610573" cy="914400"/>
          </a:xfrm>
        </p:spPr>
        <p:txBody>
          <a:bodyPr>
            <a:normAutofit fontScale="92500"/>
          </a:bodyPr>
          <a:lstStyle/>
          <a:p>
            <a:r>
              <a:rPr lang="zh-TW" altLang="en-US" sz="3200" dirty="0"/>
              <a:t>共同建立正向氛圍，讓學生有更豐盛的人生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88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心法與方法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3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200AF287-66D3-3F77-3BE4-7294E684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性格強項</a:t>
            </a:r>
            <a:endParaRPr lang="zh-HK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1DD3D43-6BC3-FAC7-1660-E202213F2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32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性格強項的實務工作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認識性格強項是甚麼 </a:t>
            </a:r>
            <a:r>
              <a:rPr lang="en-US" altLang="zh-TW" dirty="0"/>
              <a:t>(</a:t>
            </a:r>
            <a:r>
              <a:rPr lang="zh-TW" altLang="en-US" dirty="0"/>
              <a:t>週會、體驗活動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運用性格強項建立欣賞語言 </a:t>
            </a:r>
            <a:r>
              <a:rPr lang="en-US" altLang="zh-TW" dirty="0"/>
              <a:t>(</a:t>
            </a:r>
            <a:r>
              <a:rPr lang="zh-TW" altLang="en-US" dirty="0"/>
              <a:t>教師評語、欣賞語句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建立師生關係活動 </a:t>
            </a:r>
            <a:r>
              <a:rPr lang="en-US" altLang="zh-TW" dirty="0"/>
              <a:t>(</a:t>
            </a:r>
            <a:r>
              <a:rPr lang="zh-TW" altLang="en-US" dirty="0"/>
              <a:t>競猜老師性格強項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班級經營活動 </a:t>
            </a:r>
            <a:r>
              <a:rPr lang="en-US" altLang="zh-TW" dirty="0"/>
              <a:t>(</a:t>
            </a:r>
            <a:r>
              <a:rPr lang="zh-TW" altLang="en-US" dirty="0"/>
              <a:t>競猜同學性格強項、守護天使、給自己的獎杯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繪本與性格強項</a:t>
            </a:r>
            <a:endParaRPr lang="en-US" altLang="zh-TW" dirty="0"/>
          </a:p>
          <a:p>
            <a:r>
              <a:rPr lang="zh-TW" altLang="en-US" dirty="0"/>
              <a:t>設計性格強項的代表人物</a:t>
            </a:r>
            <a:endParaRPr lang="en-US" altLang="zh-TW" dirty="0"/>
          </a:p>
          <a:p>
            <a:r>
              <a:rPr lang="zh-TW" altLang="en-US" dirty="0"/>
              <a:t>融入其他聯課活動</a:t>
            </a:r>
            <a:endParaRPr lang="en-US" altLang="zh-TW" dirty="0"/>
          </a:p>
          <a:p>
            <a:endParaRPr lang="en-US" altLang="zh-TW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六大支柱的發展重點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正向情緒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sz="2800" dirty="0"/>
              <a:t>認識情緒的意義</a:t>
            </a:r>
            <a:endParaRPr lang="en-US" altLang="zh-TW" sz="2800" dirty="0"/>
          </a:p>
          <a:p>
            <a:r>
              <a:rPr lang="zh-TW" altLang="en-US" sz="2800" dirty="0"/>
              <a:t>培養多角度思考</a:t>
            </a:r>
            <a:r>
              <a:rPr lang="en-US" altLang="zh-TW" sz="2800" dirty="0"/>
              <a:t>(</a:t>
            </a:r>
            <a:r>
              <a:rPr lang="en-HK" altLang="zh-TW" sz="2800" dirty="0"/>
              <a:t>e.g.</a:t>
            </a:r>
            <a:r>
              <a:rPr lang="zh-TW" altLang="en-US" sz="2800" dirty="0"/>
              <a:t>負面思考的力量</a:t>
            </a:r>
            <a:r>
              <a:rPr lang="en-US" altLang="zh-TW" sz="2800" dirty="0"/>
              <a:t>)</a:t>
            </a:r>
          </a:p>
          <a:p>
            <a:r>
              <a:rPr lang="zh-TW" altLang="en-US" sz="2800" dirty="0"/>
              <a:t>建立對學習和社交生活的正面想法，將壓力化成動力</a:t>
            </a:r>
            <a:endParaRPr lang="en-US" altLang="zh-TW" sz="2800" dirty="0"/>
          </a:p>
          <a:p>
            <a:r>
              <a:rPr lang="zh-TW" altLang="en-US" sz="2800" dirty="0"/>
              <a:t>學習感恩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08954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全情投入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sz="2800" dirty="0"/>
              <a:t>善用心流理論</a:t>
            </a:r>
            <a:r>
              <a:rPr lang="en-US" altLang="zh-TW" sz="2800" dirty="0"/>
              <a:t>(Flow</a:t>
            </a:r>
            <a:r>
              <a:rPr lang="zh-TW" altLang="en-US" sz="2800" dirty="0"/>
              <a:t> </a:t>
            </a:r>
            <a:r>
              <a:rPr lang="en-US" altLang="zh-TW" sz="2800" dirty="0"/>
              <a:t>Theory)</a:t>
            </a:r>
            <a:r>
              <a:rPr lang="zh-TW" altLang="en-US" sz="2800" dirty="0"/>
              <a:t>，以發掘生活</a:t>
            </a:r>
            <a:r>
              <a:rPr lang="en-US" altLang="zh-TW" sz="2800" dirty="0"/>
              <a:t>(</a:t>
            </a:r>
            <a:r>
              <a:rPr lang="zh-TW" altLang="en-US" sz="2800" dirty="0"/>
              <a:t>學習</a:t>
            </a:r>
            <a:r>
              <a:rPr lang="en-US" altLang="zh-TW" sz="2800" dirty="0"/>
              <a:t>/</a:t>
            </a:r>
            <a:r>
              <a:rPr lang="zh-TW" altLang="en-US" sz="2800" dirty="0"/>
              <a:t>人際相處</a:t>
            </a:r>
            <a:r>
              <a:rPr lang="en-US" altLang="zh-TW" sz="2800" dirty="0"/>
              <a:t>)</a:t>
            </a:r>
            <a:r>
              <a:rPr lang="zh-TW" altLang="en-US" sz="2800" dirty="0"/>
              <a:t>的趣味</a:t>
            </a:r>
            <a:endParaRPr lang="en-US" altLang="zh-TW" sz="2800" dirty="0"/>
          </a:p>
          <a:p>
            <a:r>
              <a:rPr lang="zh-TW" altLang="en-US" sz="2800" dirty="0"/>
              <a:t>培養並發展興趣</a:t>
            </a:r>
            <a:endParaRPr lang="en-US" altLang="zh-TW" sz="2800" dirty="0"/>
          </a:p>
          <a:p>
            <a:r>
              <a:rPr lang="zh-TW" altLang="en-US" sz="2800" dirty="0"/>
              <a:t>集中享受「過程」，放輕當中的「成績」</a:t>
            </a:r>
            <a:endParaRPr lang="en-US" altLang="zh-TW" sz="2800" dirty="0"/>
          </a:p>
          <a:p>
            <a:r>
              <a:rPr lang="zh-TW" altLang="en-US" sz="2800" dirty="0"/>
              <a:t>靜觀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225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正面人際關係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zh-TW" altLang="en-US" sz="2800" dirty="0"/>
              <a:t>促進老師、學生、家長彼此關懷</a:t>
            </a:r>
            <a:endParaRPr lang="en-US" altLang="zh-TW" sz="2800" dirty="0"/>
          </a:p>
          <a:p>
            <a:r>
              <a:rPr lang="zh-TW" altLang="en-US" sz="2800" dirty="0"/>
              <a:t>多些讚賞別人，促進人際間互相欣賞</a:t>
            </a:r>
            <a:endParaRPr lang="en-US" altLang="zh-TW" sz="2800" dirty="0"/>
          </a:p>
          <a:p>
            <a:r>
              <a:rPr lang="zh-TW" altLang="en-US" sz="2800" dirty="0"/>
              <a:t>多些「有質素」的社交生活</a:t>
            </a:r>
            <a:endParaRPr lang="en-US" altLang="zh-TW" sz="2800" dirty="0"/>
          </a:p>
          <a:p>
            <a:r>
              <a:rPr lang="zh-TW" altLang="en-US" sz="2800" dirty="0"/>
              <a:t>如何增進溝通 </a:t>
            </a:r>
            <a:r>
              <a:rPr lang="en-US" altLang="zh-TW" sz="2800" dirty="0"/>
              <a:t>(</a:t>
            </a:r>
            <a:r>
              <a:rPr lang="en-HK" altLang="zh-TW" sz="2800" dirty="0"/>
              <a:t>e.g. </a:t>
            </a:r>
            <a:r>
              <a:rPr lang="en-US" altLang="zh-TW" sz="2800" dirty="0"/>
              <a:t>ACR, </a:t>
            </a:r>
            <a:r>
              <a:rPr lang="zh-TW" altLang="en-US" sz="2800" dirty="0"/>
              <a:t>衝突處理</a:t>
            </a:r>
            <a:r>
              <a:rPr lang="en-US" altLang="zh-TW" sz="2800" dirty="0"/>
              <a:t>)</a:t>
            </a:r>
          </a:p>
          <a:p>
            <a:r>
              <a:rPr lang="zh-TW" altLang="en-US" sz="2800" dirty="0"/>
              <a:t>溫和且堅定的正向教養</a:t>
            </a:r>
            <a:endParaRPr lang="en-US" altLang="zh-TW" sz="2800" dirty="0"/>
          </a:p>
          <a:p>
            <a:r>
              <a:rPr lang="zh-TW" altLang="en-US" sz="2800" dirty="0"/>
              <a:t>如何表達愛與關懷</a:t>
            </a:r>
            <a:endParaRPr lang="en-US" altLang="zh-TW" sz="2800" dirty="0"/>
          </a:p>
          <a:p>
            <a:r>
              <a:rPr lang="zh-TW" altLang="en-US" sz="2800" dirty="0"/>
              <a:t>學習尊重</a:t>
            </a:r>
            <a:endParaRPr lang="en-US" altLang="zh-TW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92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人生意義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TW" altLang="en-US" sz="2800" dirty="0"/>
              <a:t>探討現時的學習對社會</a:t>
            </a:r>
            <a:r>
              <a:rPr lang="en-US" altLang="zh-TW" sz="2800" dirty="0"/>
              <a:t>/</a:t>
            </a:r>
            <a:r>
              <a:rPr lang="zh-TW" altLang="en-US" sz="2800" dirty="0"/>
              <a:t>他人的貢獻</a:t>
            </a:r>
            <a:endParaRPr lang="en-US" altLang="zh-TW" sz="2800" dirty="0"/>
          </a:p>
          <a:p>
            <a:r>
              <a:rPr lang="zh-TW" altLang="en-US" sz="2800" dirty="0"/>
              <a:t>探討現時的學習對自己的意義</a:t>
            </a:r>
            <a:endParaRPr lang="en-US" altLang="zh-TW" sz="2800" dirty="0"/>
          </a:p>
          <a:p>
            <a:r>
              <a:rPr lang="zh-TW" altLang="en-US" sz="2800" dirty="0"/>
              <a:t>人生最值得追求的一張標籤</a:t>
            </a:r>
            <a:endParaRPr lang="en-US" altLang="zh-TW" sz="2800" dirty="0"/>
          </a:p>
          <a:p>
            <a:r>
              <a:rPr lang="zh-TW" altLang="en-US" sz="2800" dirty="0"/>
              <a:t>拿掉分數後，學生的人生還剩下甚麼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545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465</TotalTime>
  <Words>469</Words>
  <Application>Microsoft Office PowerPoint</Application>
  <PresentationFormat>寬螢幕</PresentationFormat>
  <Paragraphs>68</Paragraphs>
  <Slides>13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7" baseType="lpstr">
      <vt:lpstr>Salesforce Sans</vt:lpstr>
      <vt:lpstr>微軟正黑體</vt:lpstr>
      <vt:lpstr>Arial</vt:lpstr>
      <vt:lpstr>大自然插畫 16X9</vt:lpstr>
      <vt:lpstr>如何建立正向校園氛圍 --強化學生支援網絡</vt:lpstr>
      <vt:lpstr>心法與方法</vt:lpstr>
      <vt:lpstr>性格強項</vt:lpstr>
      <vt:lpstr>性格強項的實務工作</vt:lpstr>
      <vt:lpstr>六大支柱的發展重點</vt:lpstr>
      <vt:lpstr>正向情緒</vt:lpstr>
      <vt:lpstr>全情投入</vt:lpstr>
      <vt:lpstr>正面人際關係</vt:lpstr>
      <vt:lpstr>人生意義</vt:lpstr>
      <vt:lpstr>正面成就</vt:lpstr>
      <vt:lpstr>身心健康</vt:lpstr>
      <vt:lpstr>實務工作</vt:lpstr>
      <vt:lpstr>幸運的人，可以用童年療癒自己的一生 不幸的人，可能用一生治癒自己的童年</vt:lpstr>
    </vt:vector>
  </TitlesOfParts>
  <Company>City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正向校園分享會</dc:title>
  <dc:creator>Mr. KWOK Kai Chun Remus</dc:creator>
  <cp:lastModifiedBy>Remus Kwok</cp:lastModifiedBy>
  <cp:revision>40</cp:revision>
  <cp:lastPrinted>2018-05-04T04:00:19Z</cp:lastPrinted>
  <dcterms:created xsi:type="dcterms:W3CDTF">2017-01-18T08:12:08Z</dcterms:created>
  <dcterms:modified xsi:type="dcterms:W3CDTF">2024-06-25T09:21:39Z</dcterms:modified>
</cp:coreProperties>
</file>